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4"/>
  </p:sldMasterIdLst>
  <p:notesMasterIdLst>
    <p:notesMasterId r:id="rId20"/>
  </p:notesMasterIdLst>
  <p:handoutMasterIdLst>
    <p:handoutMasterId r:id="rId21"/>
  </p:handoutMasterIdLst>
  <p:sldIdLst>
    <p:sldId id="283" r:id="rId5"/>
    <p:sldId id="287" r:id="rId6"/>
    <p:sldId id="289" r:id="rId7"/>
    <p:sldId id="290" r:id="rId8"/>
    <p:sldId id="291" r:id="rId9"/>
    <p:sldId id="292" r:id="rId10"/>
    <p:sldId id="293" r:id="rId11"/>
    <p:sldId id="294" r:id="rId12"/>
    <p:sldId id="295" r:id="rId13"/>
    <p:sldId id="296" r:id="rId14"/>
    <p:sldId id="297" r:id="rId15"/>
    <p:sldId id="298" r:id="rId16"/>
    <p:sldId id="299" r:id="rId17"/>
    <p:sldId id="301"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94" autoAdjust="0"/>
  </p:normalViewPr>
  <p:slideViewPr>
    <p:cSldViewPr snapToGrid="0">
      <p:cViewPr varScale="1">
        <p:scale>
          <a:sx n="69" d="100"/>
          <a:sy n="69" d="100"/>
        </p:scale>
        <p:origin x="48" y="2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8/19/2020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8/19/2020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shows the PBC cycle and illustrates the relationships among the components. </a:t>
            </a:r>
          </a:p>
          <a:p>
            <a:r>
              <a:rPr lang="en-US" dirty="0"/>
              <a:t>Coach and </a:t>
            </a:r>
            <a:r>
              <a:rPr lang="en-US" dirty="0" err="1"/>
              <a:t>coachee</a:t>
            </a:r>
            <a:r>
              <a:rPr lang="en-US" dirty="0"/>
              <a:t> work together during the process</a:t>
            </a:r>
          </a:p>
          <a:p>
            <a:r>
              <a:rPr lang="en-US" dirty="0"/>
              <a:t>Coaching is collaborative in that the </a:t>
            </a:r>
            <a:r>
              <a:rPr lang="en-US" dirty="0" err="1"/>
              <a:t>coachee</a:t>
            </a:r>
            <a:r>
              <a:rPr lang="en-US" dirty="0"/>
              <a:t> and coach plan and execute it together</a:t>
            </a:r>
          </a:p>
          <a:p>
            <a:r>
              <a:rPr lang="en-US" dirty="0"/>
              <a:t>The goal is to provide support to the </a:t>
            </a:r>
            <a:r>
              <a:rPr lang="en-US" dirty="0" err="1"/>
              <a:t>coachee</a:t>
            </a:r>
            <a:r>
              <a:rPr lang="en-US" dirty="0"/>
              <a:t> as he or she attempts to try new things.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132008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&lt;&lt;Having shared goals and an action plan to use as a PBC roadmap helps focus energy and actions on a specified set of practices. </a:t>
            </a:r>
          </a:p>
          <a:p>
            <a:endParaRPr lang="en-US" sz="1200" dirty="0"/>
          </a:p>
          <a:p>
            <a:r>
              <a:rPr lang="en-US" sz="1200" dirty="0"/>
              <a:t>&gt;&gt; Action planning adds intentionality to PBC. It specifies the actions and steps that will be taken to support goal attainment and provides accountability for those involved in the coaching relationship. </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299898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FOCUSED OBSERVATION IMPORTANT? The focused observation component helps make the action plan come alive. It provides a supportive context for </a:t>
            </a:r>
            <a:r>
              <a:rPr lang="en-US" dirty="0" err="1"/>
              <a:t>coachees</a:t>
            </a:r>
            <a:r>
              <a:rPr lang="en-US" dirty="0"/>
              <a:t> to try out the new skills they want to develop. In many ways, it also promotes a culture of accountability. Coaches and </a:t>
            </a:r>
            <a:r>
              <a:rPr lang="en-US" dirty="0" err="1"/>
              <a:t>coachees</a:t>
            </a:r>
            <a:r>
              <a:rPr lang="en-US" dirty="0"/>
              <a:t> make a plan, and both parties know their roles in following up on the plan. Focused observations allow the coach to “check in” and see the plan unfold in the early learning setting. The action plan serves as a guide or road map for the observation. The focused observation becomes a springboard for reflection and feedback during the next stage of the coaching cycle.</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4448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256215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Coaches also gain information about </a:t>
            </a:r>
            <a:r>
              <a:rPr lang="en-US" dirty="0" err="1"/>
              <a:t>coachee</a:t>
            </a:r>
            <a:r>
              <a:rPr lang="en-US" dirty="0"/>
              <a:t> and child interactions, a </a:t>
            </a:r>
            <a:r>
              <a:rPr lang="en-US" dirty="0" err="1"/>
              <a:t>coachee’s</a:t>
            </a:r>
            <a:r>
              <a:rPr lang="en-US" dirty="0"/>
              <a:t> strengths, and </a:t>
            </a:r>
            <a:r>
              <a:rPr lang="en-US" dirty="0" err="1"/>
              <a:t>coachee</a:t>
            </a:r>
            <a:r>
              <a:rPr lang="en-US" dirty="0"/>
              <a:t> perspectives. Both the coach and </a:t>
            </a:r>
            <a:r>
              <a:rPr lang="en-US" dirty="0" err="1"/>
              <a:t>coachee</a:t>
            </a:r>
            <a:r>
              <a:rPr lang="en-US" dirty="0"/>
              <a:t> have multiple opportunities to reflect and give feedback throughout the coaching partnership.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76386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66539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A213-D613-4F6C-8772-09C95E1586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15C2EA-9616-420F-A29B-9F3B32709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B4DCC6-DF28-436F-8A66-F7726317CF4F}"/>
              </a:ext>
            </a:extLst>
          </p:cNvPr>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5" name="Footer Placeholder 4">
            <a:extLst>
              <a:ext uri="{FF2B5EF4-FFF2-40B4-BE49-F238E27FC236}">
                <a16:creationId xmlns:a16="http://schemas.microsoft.com/office/drawing/2014/main" id="{CA57516E-C157-44E8-A6F6-25F54AE195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0CFBB1-7B0B-4F21-8CF0-E86D7350FA44}"/>
              </a:ext>
            </a:extLst>
          </p:cNvPr>
          <p:cNvSpPr>
            <a:spLocks noGrp="1"/>
          </p:cNvSpPr>
          <p:nvPr>
            <p:ph type="sldNum" sz="quarter" idx="12"/>
          </p:nvPr>
        </p:nvSpPr>
        <p:spPr/>
        <p:txBody>
          <a:bodyPr/>
          <a:lstStyle/>
          <a:p>
            <a:fld id="{4FAB73BC-B049-4115-A692-8D63A059BFB8}" type="slidenum">
              <a:rPr lang="en-US" smtClean="0"/>
              <a:t>‹#›</a:t>
            </a:fld>
            <a:endParaRPr lang="en-US" dirty="0"/>
          </a:p>
        </p:txBody>
      </p:sp>
      <p:sp>
        <p:nvSpPr>
          <p:cNvPr id="7" name="Freeform: Shape 6">
            <a:extLst>
              <a:ext uri="{FF2B5EF4-FFF2-40B4-BE49-F238E27FC236}">
                <a16:creationId xmlns:a16="http://schemas.microsoft.com/office/drawing/2014/main" id="{AB05FF49-B76D-4506-BBD2-177F53213EB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Tree>
    <p:extLst>
      <p:ext uri="{BB962C8B-B14F-4D97-AF65-F5344CB8AC3E}">
        <p14:creationId xmlns:p14="http://schemas.microsoft.com/office/powerpoint/2010/main" val="383330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AEB0-0820-4493-B626-341C79DD59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ABDD1-E209-4469-BF3C-ADF9898A11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A668B-A63E-4DEC-9776-2F405E52ECB7}"/>
              </a:ext>
            </a:extLst>
          </p:cNvPr>
          <p:cNvSpPr>
            <a:spLocks noGrp="1"/>
          </p:cNvSpPr>
          <p:nvPr>
            <p:ph type="dt" sz="half" idx="10"/>
          </p:nvPr>
        </p:nvSpPr>
        <p:spPr/>
        <p:txBody>
          <a:bodyPr/>
          <a:lstStyle/>
          <a:p>
            <a:fld id="{96DFF08F-DC6B-4601-B491-B0F83F6DD2DA}" type="datetimeFigureOut">
              <a:rPr lang="en-US" smtClean="0"/>
              <a:pPr/>
              <a:t>8/19/2020</a:t>
            </a:fld>
            <a:endParaRPr lang="en-US" dirty="0"/>
          </a:p>
        </p:txBody>
      </p:sp>
      <p:sp>
        <p:nvSpPr>
          <p:cNvPr id="5" name="Footer Placeholder 4">
            <a:extLst>
              <a:ext uri="{FF2B5EF4-FFF2-40B4-BE49-F238E27FC236}">
                <a16:creationId xmlns:a16="http://schemas.microsoft.com/office/drawing/2014/main" id="{764D5174-18DB-4D8B-8D84-5A3AEA36478B}"/>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6D070BC8-984E-4185-8734-C3BF470DC118}"/>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5722990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8322E-1624-4875-97DF-55B4962390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2CA24-1B2D-499E-B781-3E216291DB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EFFE7-549E-489B-9062-544FA1A2607D}"/>
              </a:ext>
            </a:extLst>
          </p:cNvPr>
          <p:cNvSpPr>
            <a:spLocks noGrp="1"/>
          </p:cNvSpPr>
          <p:nvPr>
            <p:ph type="dt" sz="half" idx="10"/>
          </p:nvPr>
        </p:nvSpPr>
        <p:spPr/>
        <p:txBody>
          <a:bodyPr/>
          <a:lstStyle/>
          <a:p>
            <a:fld id="{96DFF08F-DC6B-4601-B491-B0F83F6DD2DA}" type="datetimeFigureOut">
              <a:rPr lang="en-US" smtClean="0"/>
              <a:pPr/>
              <a:t>8/19/2020</a:t>
            </a:fld>
            <a:endParaRPr lang="en-US" dirty="0"/>
          </a:p>
        </p:txBody>
      </p:sp>
      <p:sp>
        <p:nvSpPr>
          <p:cNvPr id="5" name="Footer Placeholder 4">
            <a:extLst>
              <a:ext uri="{FF2B5EF4-FFF2-40B4-BE49-F238E27FC236}">
                <a16:creationId xmlns:a16="http://schemas.microsoft.com/office/drawing/2014/main" id="{212C29D2-264F-4173-BD0B-2B7C4459C1B1}"/>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22E3DB91-EF5C-45C2-B23B-9571C34DC8C7}"/>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5542716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2041768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371842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90127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C868-5F96-49C6-B09D-C337D0A67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F5ADF-2061-4084-A19B-A99F92CB1F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A6374-C8E3-4E81-B506-145681651302}"/>
              </a:ext>
            </a:extLst>
          </p:cNvPr>
          <p:cNvSpPr>
            <a:spLocks noGrp="1"/>
          </p:cNvSpPr>
          <p:nvPr>
            <p:ph type="dt" sz="half" idx="10"/>
          </p:nvPr>
        </p:nvSpPr>
        <p:spPr/>
        <p:txBody>
          <a:bodyPr/>
          <a:lstStyle/>
          <a:p>
            <a:fld id="{96DFF08F-DC6B-4601-B491-B0F83F6DD2DA}" type="datetimeFigureOut">
              <a:rPr lang="en-US" smtClean="0"/>
              <a:pPr/>
              <a:t>8/19/2020</a:t>
            </a:fld>
            <a:endParaRPr lang="en-US" dirty="0"/>
          </a:p>
        </p:txBody>
      </p:sp>
      <p:sp>
        <p:nvSpPr>
          <p:cNvPr id="5" name="Footer Placeholder 4">
            <a:extLst>
              <a:ext uri="{FF2B5EF4-FFF2-40B4-BE49-F238E27FC236}">
                <a16:creationId xmlns:a16="http://schemas.microsoft.com/office/drawing/2014/main" id="{075B281B-E46C-410D-ACF9-E5535B77B88E}"/>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E40570F8-2E7A-4267-B036-68F1C0509F2E}"/>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105849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EA09-2FD2-4BC2-988B-AE4120981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12FD82-582A-4A55-A887-DF82F9E7D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B3510-5E87-40DE-867F-9409B008FFAC}"/>
              </a:ext>
            </a:extLst>
          </p:cNvPr>
          <p:cNvSpPr>
            <a:spLocks noGrp="1"/>
          </p:cNvSpPr>
          <p:nvPr>
            <p:ph type="dt" sz="half" idx="10"/>
          </p:nvPr>
        </p:nvSpPr>
        <p:spPr/>
        <p:txBody>
          <a:bodyPr/>
          <a:lstStyle/>
          <a:p>
            <a:fld id="{96DFF08F-DC6B-4601-B491-B0F83F6DD2DA}" type="datetimeFigureOut">
              <a:rPr lang="en-US" smtClean="0"/>
              <a:pPr/>
              <a:t>8/19/2020</a:t>
            </a:fld>
            <a:endParaRPr lang="en-US" dirty="0"/>
          </a:p>
        </p:txBody>
      </p:sp>
      <p:sp>
        <p:nvSpPr>
          <p:cNvPr id="5" name="Footer Placeholder 4">
            <a:extLst>
              <a:ext uri="{FF2B5EF4-FFF2-40B4-BE49-F238E27FC236}">
                <a16:creationId xmlns:a16="http://schemas.microsoft.com/office/drawing/2014/main" id="{8CA43E28-CC24-42A9-A21E-8DBAAAB76629}"/>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5A39D487-4F13-4175-82D7-3D681FE97B31}"/>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89677394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D5ED-5451-4A78-BA58-B06E71029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221C2-8864-4C8D-80B9-9ACF26C5C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32B516-5269-4781-84CD-9F3834420A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8FFB33-A12B-4219-A547-620D16B8962D}"/>
              </a:ext>
            </a:extLst>
          </p:cNvPr>
          <p:cNvSpPr>
            <a:spLocks noGrp="1"/>
          </p:cNvSpPr>
          <p:nvPr>
            <p:ph type="dt" sz="half" idx="10"/>
          </p:nvPr>
        </p:nvSpPr>
        <p:spPr/>
        <p:txBody>
          <a:bodyPr/>
          <a:lstStyle/>
          <a:p>
            <a:fld id="{96DFF08F-DC6B-4601-B491-B0F83F6DD2DA}" type="datetimeFigureOut">
              <a:rPr lang="en-US" smtClean="0"/>
              <a:pPr/>
              <a:t>8/19/2020</a:t>
            </a:fld>
            <a:endParaRPr lang="en-US" dirty="0"/>
          </a:p>
        </p:txBody>
      </p:sp>
      <p:sp>
        <p:nvSpPr>
          <p:cNvPr id="6" name="Footer Placeholder 5">
            <a:extLst>
              <a:ext uri="{FF2B5EF4-FFF2-40B4-BE49-F238E27FC236}">
                <a16:creationId xmlns:a16="http://schemas.microsoft.com/office/drawing/2014/main" id="{22F78C51-8BFD-4EEE-8D3D-7185832E5B2C}"/>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F8471273-17F1-4C52-9F86-55C019AEFA53}"/>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0725447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4769-0B98-4FD8-BBBF-24BC3CEF47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D3F995-F6B8-4C80-B4B6-34B30D41B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2A651-49C9-436E-8443-8E845B3827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F5918D-E211-4785-82E3-D96EDB248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E5059-A8EE-4D8D-B66D-39C2118403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FEDEC-7629-44B2-861F-FA9B7DC72EB6}"/>
              </a:ext>
            </a:extLst>
          </p:cNvPr>
          <p:cNvSpPr>
            <a:spLocks noGrp="1"/>
          </p:cNvSpPr>
          <p:nvPr>
            <p:ph type="dt" sz="half" idx="10"/>
          </p:nvPr>
        </p:nvSpPr>
        <p:spPr/>
        <p:txBody>
          <a:bodyPr/>
          <a:lstStyle/>
          <a:p>
            <a:fld id="{96DFF08F-DC6B-4601-B491-B0F83F6DD2DA}" type="datetimeFigureOut">
              <a:rPr lang="en-US" smtClean="0"/>
              <a:pPr/>
              <a:t>8/19/2020</a:t>
            </a:fld>
            <a:endParaRPr lang="en-US" dirty="0"/>
          </a:p>
        </p:txBody>
      </p:sp>
      <p:sp>
        <p:nvSpPr>
          <p:cNvPr id="8" name="Footer Placeholder 7">
            <a:extLst>
              <a:ext uri="{FF2B5EF4-FFF2-40B4-BE49-F238E27FC236}">
                <a16:creationId xmlns:a16="http://schemas.microsoft.com/office/drawing/2014/main" id="{A4A7615A-A90A-44A7-815C-34FBC949097F}"/>
              </a:ext>
            </a:extLst>
          </p:cNvPr>
          <p:cNvSpPr>
            <a:spLocks noGrp="1"/>
          </p:cNvSpPr>
          <p:nvPr>
            <p:ph type="ftr" sz="quarter" idx="11"/>
          </p:nvPr>
        </p:nvSpPr>
        <p:spPr/>
        <p:txBody>
          <a:bodyPr/>
          <a:lstStyle/>
          <a:p>
            <a:endParaRPr lang="en-US" noProof="0"/>
          </a:p>
        </p:txBody>
      </p:sp>
      <p:sp>
        <p:nvSpPr>
          <p:cNvPr id="9" name="Slide Number Placeholder 8">
            <a:extLst>
              <a:ext uri="{FF2B5EF4-FFF2-40B4-BE49-F238E27FC236}">
                <a16:creationId xmlns:a16="http://schemas.microsoft.com/office/drawing/2014/main" id="{4CAF570A-898A-40EA-93F2-A4E25A8ABA0F}"/>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19349301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34DF-15A1-4335-A38B-C5AC793EB8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E10F86-072A-4C23-8BA5-CEDE9CF083CF}"/>
              </a:ext>
            </a:extLst>
          </p:cNvPr>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4" name="Footer Placeholder 3">
            <a:extLst>
              <a:ext uri="{FF2B5EF4-FFF2-40B4-BE49-F238E27FC236}">
                <a16:creationId xmlns:a16="http://schemas.microsoft.com/office/drawing/2014/main" id="{2C169B64-5586-4A25-A752-21CDDD6BDF37}"/>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E19E009E-844A-4830-A36B-A19398C843FD}"/>
              </a:ext>
            </a:extLst>
          </p:cNvPr>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277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999DC-6E2E-4743-A469-0AF3271A83FE}"/>
              </a:ext>
            </a:extLst>
          </p:cNvPr>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3" name="Footer Placeholder 2">
            <a:extLst>
              <a:ext uri="{FF2B5EF4-FFF2-40B4-BE49-F238E27FC236}">
                <a16:creationId xmlns:a16="http://schemas.microsoft.com/office/drawing/2014/main" id="{ABFE5A34-BB1B-44CF-81D0-DF6429296013}"/>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4EAAA813-F039-46EC-A5AB-6A6F33269B69}"/>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1171215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B818-2F85-4464-9933-277A6DECB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CDB71F-3E8D-424E-A7C6-EDB1B5B52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18EAB8-7741-4D10-840A-FA1E8F8F0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8FBF5-2226-4F2E-8254-EF72C8805C94}"/>
              </a:ext>
            </a:extLst>
          </p:cNvPr>
          <p:cNvSpPr>
            <a:spLocks noGrp="1"/>
          </p:cNvSpPr>
          <p:nvPr>
            <p:ph type="dt" sz="half" idx="10"/>
          </p:nvPr>
        </p:nvSpPr>
        <p:spPr/>
        <p:txBody>
          <a:bodyPr/>
          <a:lstStyle/>
          <a:p>
            <a:fld id="{96DFF08F-DC6B-4601-B491-B0F83F6DD2DA}" type="datetimeFigureOut">
              <a:rPr lang="en-US" smtClean="0"/>
              <a:pPr/>
              <a:t>8/19/2020</a:t>
            </a:fld>
            <a:endParaRPr lang="en-US" dirty="0"/>
          </a:p>
        </p:txBody>
      </p:sp>
      <p:sp>
        <p:nvSpPr>
          <p:cNvPr id="6" name="Footer Placeholder 5">
            <a:extLst>
              <a:ext uri="{FF2B5EF4-FFF2-40B4-BE49-F238E27FC236}">
                <a16:creationId xmlns:a16="http://schemas.microsoft.com/office/drawing/2014/main" id="{98725466-EDBB-40E4-9E09-E7B93CE99C85}"/>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A50D47EB-261E-4663-829D-71C99CC7331D}"/>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106127046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274E-8631-4616-BED3-D91575D16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690015-B9BE-45F4-AC48-0ABCAC00A1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6B37BD-14D3-47C7-A07C-860D1F264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74D5E-62C4-4D05-8E0C-FACAE71F9C78}"/>
              </a:ext>
            </a:extLst>
          </p:cNvPr>
          <p:cNvSpPr>
            <a:spLocks noGrp="1"/>
          </p:cNvSpPr>
          <p:nvPr>
            <p:ph type="dt" sz="half" idx="10"/>
          </p:nvPr>
        </p:nvSpPr>
        <p:spPr/>
        <p:txBody>
          <a:bodyPr/>
          <a:lstStyle/>
          <a:p>
            <a:fld id="{96DFF08F-DC6B-4601-B491-B0F83F6DD2DA}" type="datetimeFigureOut">
              <a:rPr lang="en-US" smtClean="0"/>
              <a:t>8/19/2020</a:t>
            </a:fld>
            <a:endParaRPr lang="en-US" dirty="0"/>
          </a:p>
        </p:txBody>
      </p:sp>
      <p:sp>
        <p:nvSpPr>
          <p:cNvPr id="6" name="Footer Placeholder 5">
            <a:extLst>
              <a:ext uri="{FF2B5EF4-FFF2-40B4-BE49-F238E27FC236}">
                <a16:creationId xmlns:a16="http://schemas.microsoft.com/office/drawing/2014/main" id="{DC45F7F6-3DF0-4F7C-B254-0DE46E45E836}"/>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191A3807-249B-402E-8091-165E82EF133E}"/>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4619814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167AB4-3DC7-41FC-8933-FAA967EFF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E54E3B-7228-4328-88EB-4EC23692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7A54A-6316-4676-8373-DA98796C8F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8/19/2020</a:t>
            </a:fld>
            <a:endParaRPr lang="en-US" dirty="0"/>
          </a:p>
        </p:txBody>
      </p:sp>
      <p:sp>
        <p:nvSpPr>
          <p:cNvPr id="5" name="Footer Placeholder 4">
            <a:extLst>
              <a:ext uri="{FF2B5EF4-FFF2-40B4-BE49-F238E27FC236}">
                <a16:creationId xmlns:a16="http://schemas.microsoft.com/office/drawing/2014/main" id="{598A1D9B-C3E6-4553-93C0-D597E7A5C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641DEB5E-D5E0-47B7-ADEF-5EB6173BD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B645E-C5E5-4727-B977-D372A0AA71D9}" type="slidenum">
              <a:rPr lang="en-US" noProof="0" smtClean="0"/>
              <a:pPr/>
              <a:t>‹#›</a:t>
            </a:fld>
            <a:endParaRPr lang="en-US" noProof="0"/>
          </a:p>
        </p:txBody>
      </p:sp>
      <p:pic>
        <p:nvPicPr>
          <p:cNvPr id="7" name="Picture 6">
            <a:extLst>
              <a:ext uri="{FF2B5EF4-FFF2-40B4-BE49-F238E27FC236}">
                <a16:creationId xmlns:a16="http://schemas.microsoft.com/office/drawing/2014/main" id="{3B90016F-80A1-409C-A3C2-57ABF4AD3844}"/>
              </a:ext>
            </a:extLst>
          </p:cNvPr>
          <p:cNvPicPr>
            <a:picLocks noChangeAspect="1"/>
          </p:cNvPicPr>
          <p:nvPr userDrawn="1"/>
        </p:nvPicPr>
        <p:blipFill>
          <a:blip r:embed="rId2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7363850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5" r:id="rId13"/>
    <p:sldLayoutId id="2147483803" r:id="rId14"/>
    <p:sldLayoutId id="2147483675" r:id="rId15"/>
    <p:sldLayoutId id="2147483650" r:id="rId16"/>
    <p:sldLayoutId id="2147483652" r:id="rId17"/>
    <p:sldLayoutId id="2147483654" r:id="rId18"/>
    <p:sldLayoutId id="2147483655" r:id="rId19"/>
    <p:sldLayoutId id="2147483677" r:id="rId20"/>
    <p:sldLayoutId id="214748367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227112" y="1124036"/>
            <a:ext cx="5334930" cy="3004145"/>
          </a:xfrm>
        </p:spPr>
        <p:txBody>
          <a:bodyPr vert="horz" lIns="91440" tIns="45720" rIns="91440" bIns="45720" rtlCol="0" anchor="b">
            <a:normAutofit/>
          </a:bodyPr>
          <a:lstStyle/>
          <a:p>
            <a:pPr algn="ctr">
              <a:lnSpc>
                <a:spcPct val="90000"/>
              </a:lnSpc>
            </a:pPr>
            <a:r>
              <a:rPr lang="en-US" sz="6000" dirty="0">
                <a:solidFill>
                  <a:schemeClr val="tx1"/>
                </a:solidFill>
              </a:rPr>
              <a:t>Practice based coaching model</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6503938" y="5252217"/>
            <a:ext cx="5334931" cy="2189214"/>
          </a:xfrm>
        </p:spPr>
        <p:txBody>
          <a:bodyPr vert="horz" lIns="91440" tIns="45720" rIns="91440" bIns="45720" rtlCol="0">
            <a:normAutofit/>
          </a:bodyPr>
          <a:lstStyle/>
          <a:p>
            <a:pPr algn="ctr"/>
            <a:r>
              <a:rPr lang="en-US" sz="1800" noProof="1">
                <a:solidFill>
                  <a:schemeClr val="tx1"/>
                </a:solidFill>
              </a:rPr>
              <a:t>Karen Cortez</a:t>
            </a:r>
          </a:p>
          <a:p>
            <a:pPr algn="ctr"/>
            <a:r>
              <a:rPr lang="en-US" sz="1800" noProof="1">
                <a:solidFill>
                  <a:schemeClr val="tx1"/>
                </a:solidFill>
              </a:rPr>
              <a:t>Yesenia de la rosa</a:t>
            </a:r>
          </a:p>
          <a:p>
            <a:pPr algn="ctr"/>
            <a:r>
              <a:rPr lang="en-US" sz="1800" noProof="1">
                <a:solidFill>
                  <a:schemeClr val="tx1"/>
                </a:solidFill>
              </a:rPr>
              <a:t>Sara corona</a:t>
            </a:r>
          </a:p>
          <a:p>
            <a:pPr algn="ctr"/>
            <a:endParaRPr lang="en-US" sz="2400" dirty="0">
              <a:solidFill>
                <a:schemeClr val="tx1"/>
              </a:solidFill>
            </a:endParaRP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Placeholder 5">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rotWithShape="1">
          <a:blip r:embed="rId3"/>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E0404-6607-4EDE-A1F2-93C24F0698BA}"/>
              </a:ext>
            </a:extLst>
          </p:cNvPr>
          <p:cNvSpPr>
            <a:spLocks noGrp="1"/>
          </p:cNvSpPr>
          <p:nvPr>
            <p:ph type="title"/>
          </p:nvPr>
        </p:nvSpPr>
        <p:spPr>
          <a:xfrm>
            <a:off x="838200" y="365125"/>
            <a:ext cx="5558489" cy="1325563"/>
          </a:xfrm>
        </p:spPr>
        <p:txBody>
          <a:bodyPr>
            <a:normAutofi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I, as Teacher, agree to:</a:t>
            </a:r>
            <a:endParaRPr lang="en-US" dirty="0"/>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4BA050F-1210-4CD6-B485-72FC747E14EA}"/>
              </a:ext>
            </a:extLst>
          </p:cNvPr>
          <p:cNvSpPr>
            <a:spLocks noGrp="1"/>
          </p:cNvSpPr>
          <p:nvPr>
            <p:ph idx="1"/>
          </p:nvPr>
        </p:nvSpPr>
        <p:spPr>
          <a:xfrm>
            <a:off x="838200" y="1825625"/>
            <a:ext cx="5558489" cy="4351338"/>
          </a:xfrm>
        </p:spPr>
        <p:txBody>
          <a:bodyPr>
            <a:normAutofit/>
          </a:bodyPr>
          <a:lstStyle/>
          <a:p>
            <a:pPr marL="0" marR="0">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____ Actively engage in coaching sessions through assessing my strengths and needs, asking questions, sharing pertinent information, reflection, listening, and identifying goals and the means to achieve those goals in collaboration with the coach.</a:t>
            </a:r>
          </a:p>
          <a:p>
            <a:pPr marL="0" marR="0">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____ Be open to being observed and receiving feedback.</a:t>
            </a:r>
          </a:p>
          <a:p>
            <a:pPr marL="0" marR="0">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____ Apply and analyze new teaching practices with support of my coach. </a:t>
            </a:r>
          </a:p>
          <a:p>
            <a:endParaRPr lang="en-US" sz="2600"/>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3AE515C5-FD47-4C09-86C7-6C068C53DAB7}"/>
              </a:ext>
            </a:extLst>
          </p:cNvPr>
          <p:cNvSpPr>
            <a:spLocks noGrp="1"/>
          </p:cNvSpPr>
          <p:nvPr>
            <p:ph type="sldNum" sz="quarter" idx="12"/>
          </p:nvPr>
        </p:nvSpPr>
        <p:spPr>
          <a:xfrm>
            <a:off x="9780104" y="6356350"/>
            <a:ext cx="1573696" cy="365125"/>
          </a:xfrm>
        </p:spPr>
        <p:txBody>
          <a:bodyPr>
            <a:normAutofit/>
          </a:bodyPr>
          <a:lstStyle/>
          <a:p>
            <a:pPr>
              <a:spcAft>
                <a:spcPts val="600"/>
              </a:spcAft>
            </a:pPr>
            <a:fld id="{B67B645E-C5E5-4727-B977-D372A0AA71D9}" type="slidenum">
              <a:rPr lang="en-US" noProof="0" smtClean="0"/>
              <a:pPr>
                <a:spcAft>
                  <a:spcPts val="600"/>
                </a:spcAft>
              </a:pPr>
              <a:t>10</a:t>
            </a:fld>
            <a:endParaRPr lang="en-US" noProof="0"/>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78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FA48E80-B5B0-4A98-95AC-8AB1E5D704E9}"/>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B67B645E-C5E5-4727-B977-D372A0AA71D9}" type="slidenum">
              <a:rPr lang="en-US" noProof="0" smtClean="0"/>
              <a:pPr>
                <a:spcAft>
                  <a:spcPts val="600"/>
                </a:spcAft>
              </a:pPr>
              <a:t>11</a:t>
            </a:fld>
            <a:endParaRPr lang="en-US" noProof="0"/>
          </a:p>
        </p:txBody>
      </p:sp>
      <p:sp>
        <p:nvSpPr>
          <p:cNvPr id="26" name="Isosceles Triangle 25">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AEB978F3-9B09-4268-85DD-BD9DED2002B6}"/>
              </a:ext>
            </a:extLst>
          </p:cNvPr>
          <p:cNvPicPr>
            <a:picLocks noGrp="1" noChangeAspect="1"/>
          </p:cNvPicPr>
          <p:nvPr>
            <p:ph idx="1"/>
          </p:nvPr>
        </p:nvPicPr>
        <p:blipFill rotWithShape="1">
          <a:blip r:embed="rId2"/>
          <a:srcRect l="1" t="1694" r="1" b="115"/>
          <a:stretch/>
        </p:blipFill>
        <p:spPr>
          <a:xfrm>
            <a:off x="1605742" y="51063"/>
            <a:ext cx="9250013" cy="6584950"/>
          </a:xfrm>
          <a:prstGeom prst="rect">
            <a:avLst/>
          </a:prstGeom>
          <a:ln>
            <a:noFill/>
          </a:ln>
        </p:spPr>
      </p:pic>
      <p:sp>
        <p:nvSpPr>
          <p:cNvPr id="28" name="Isosceles Triangle 27">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28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8AF1DE6-19B7-49D1-B618-4357A98926DF}"/>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B67B645E-C5E5-4727-B977-D372A0AA71D9}" type="slidenum">
              <a:rPr lang="en-US" noProof="0" smtClean="0"/>
              <a:pPr>
                <a:spcAft>
                  <a:spcPts val="600"/>
                </a:spcAft>
              </a:pPr>
              <a:t>12</a:t>
            </a:fld>
            <a:endParaRPr lang="en-US" noProof="0"/>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0E2C24A-1D1F-4628-A8A0-51682B767E92}"/>
              </a:ext>
            </a:extLst>
          </p:cNvPr>
          <p:cNvPicPr>
            <a:picLocks noGrp="1" noChangeAspect="1"/>
          </p:cNvPicPr>
          <p:nvPr>
            <p:ph idx="1"/>
          </p:nvPr>
        </p:nvPicPr>
        <p:blipFill rotWithShape="1">
          <a:blip r:embed="rId2"/>
          <a:srcRect l="-2" t="10328" r="3" b="3271"/>
          <a:stretch/>
        </p:blipFill>
        <p:spPr>
          <a:xfrm>
            <a:off x="1245288" y="147634"/>
            <a:ext cx="9581065" cy="6208716"/>
          </a:xfrm>
          <a:prstGeom prst="rect">
            <a:avLst/>
          </a:prstGeom>
          <a:ln>
            <a:noFill/>
          </a:ln>
        </p:spPr>
      </p:pic>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79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8F52A15-DB8C-4CAA-8022-A97CCAC8299F}"/>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B67B645E-C5E5-4727-B977-D372A0AA71D9}" type="slidenum">
              <a:rPr lang="en-US" noProof="0" smtClean="0"/>
              <a:pPr>
                <a:spcAft>
                  <a:spcPts val="600"/>
                </a:spcAft>
              </a:pPr>
              <a:t>13</a:t>
            </a:fld>
            <a:endParaRPr lang="en-US" noProof="0"/>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8B793EB-6E98-47E4-8D21-586BCB3CB14D}"/>
              </a:ext>
            </a:extLst>
          </p:cNvPr>
          <p:cNvPicPr>
            <a:picLocks noGrp="1" noChangeAspect="1"/>
          </p:cNvPicPr>
          <p:nvPr>
            <p:ph idx="1"/>
          </p:nvPr>
        </p:nvPicPr>
        <p:blipFill rotWithShape="1">
          <a:blip r:embed="rId2"/>
          <a:srcRect l="-2" t="6638" r="3" b="2236"/>
          <a:stretch/>
        </p:blipFill>
        <p:spPr>
          <a:xfrm>
            <a:off x="1245288" y="-17580"/>
            <a:ext cx="9736612" cy="6632359"/>
          </a:xfrm>
          <a:prstGeom prst="rect">
            <a:avLst/>
          </a:prstGeom>
          <a:ln>
            <a:noFill/>
          </a:ln>
        </p:spPr>
      </p:pic>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3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4FF455-09DF-40CF-ABBE-080F45D092C4}"/>
              </a:ext>
            </a:extLst>
          </p:cNvPr>
          <p:cNvSpPr>
            <a:spLocks noGrp="1"/>
          </p:cNvSpPr>
          <p:nvPr>
            <p:ph type="sldNum" sz="quarter" idx="12"/>
          </p:nvPr>
        </p:nvSpPr>
        <p:spPr/>
        <p:txBody>
          <a:bodyPr/>
          <a:lstStyle/>
          <a:p>
            <a:fld id="{B67B645E-C5E5-4727-B977-D372A0AA71D9}" type="slidenum">
              <a:rPr lang="en-US" noProof="0" smtClean="0"/>
              <a:pPr/>
              <a:t>14</a:t>
            </a:fld>
            <a:endParaRPr lang="en-US" noProof="0"/>
          </a:p>
        </p:txBody>
      </p:sp>
      <p:sp>
        <p:nvSpPr>
          <p:cNvPr id="4" name="Rectangle 3">
            <a:extLst>
              <a:ext uri="{FF2B5EF4-FFF2-40B4-BE49-F238E27FC236}">
                <a16:creationId xmlns:a16="http://schemas.microsoft.com/office/drawing/2014/main" id="{726BB9EF-E0CC-43F9-9B3E-F6CC0E67805B}"/>
              </a:ext>
            </a:extLst>
          </p:cNvPr>
          <p:cNvSpPr/>
          <p:nvPr/>
        </p:nvSpPr>
        <p:spPr>
          <a:xfrm>
            <a:off x="10647218" y="6047509"/>
            <a:ext cx="1267691" cy="734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264F36-6681-4A81-9CEF-3F7C8810B14F}"/>
              </a:ext>
            </a:extLst>
          </p:cNvPr>
          <p:cNvPicPr>
            <a:picLocks noChangeAspect="1"/>
          </p:cNvPicPr>
          <p:nvPr/>
        </p:nvPicPr>
        <p:blipFill>
          <a:blip r:embed="rId2"/>
          <a:stretch>
            <a:fillRect/>
          </a:stretch>
        </p:blipFill>
        <p:spPr>
          <a:xfrm>
            <a:off x="1472045" y="0"/>
            <a:ext cx="9247909" cy="6858000"/>
          </a:xfrm>
          <a:prstGeom prst="rect">
            <a:avLst/>
          </a:prstGeom>
        </p:spPr>
      </p:pic>
    </p:spTree>
    <p:extLst>
      <p:ext uri="{BB962C8B-B14F-4D97-AF65-F5344CB8AC3E}">
        <p14:creationId xmlns:p14="http://schemas.microsoft.com/office/powerpoint/2010/main" val="371201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E3B571-4EB9-421D-8F03-B45AFBB54652}"/>
              </a:ext>
            </a:extLst>
          </p:cNvPr>
          <p:cNvSpPr>
            <a:spLocks noGrp="1"/>
          </p:cNvSpPr>
          <p:nvPr>
            <p:ph type="ctrTitle"/>
          </p:nvPr>
        </p:nvSpPr>
        <p:spPr>
          <a:xfrm>
            <a:off x="9152899" y="2112118"/>
            <a:ext cx="2469624" cy="2846070"/>
          </a:xfrm>
        </p:spPr>
        <p:txBody>
          <a:bodyPr vert="horz" lIns="91440" tIns="45720" rIns="91440" bIns="45720" rtlCol="0" anchor="ctr">
            <a:normAutofit/>
          </a:bodyPr>
          <a:lstStyle/>
          <a:p>
            <a:pPr algn="ctr"/>
            <a:r>
              <a:rPr lang="en-US" sz="4800" b="1" dirty="0">
                <a:solidFill>
                  <a:schemeClr val="tx1"/>
                </a:solidFill>
              </a:rPr>
              <a:t>THANK YOU</a:t>
            </a:r>
          </a:p>
        </p:txBody>
      </p:sp>
      <p:sp>
        <p:nvSpPr>
          <p:cNvPr id="108" name="Rectangle 10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0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descr="A group of people posing for the camera&#10;&#10;Description automatically generated">
            <a:extLst>
              <a:ext uri="{FF2B5EF4-FFF2-40B4-BE49-F238E27FC236}">
                <a16:creationId xmlns:a16="http://schemas.microsoft.com/office/drawing/2014/main" id="{16FD5F4C-D8F2-4DF2-8670-5B0BA17DD4D7}"/>
              </a:ext>
            </a:extLst>
          </p:cNvPr>
          <p:cNvPicPr>
            <a:picLocks noGrp="1" noChangeAspect="1"/>
          </p:cNvPicPr>
          <p:nvPr>
            <p:ph type="pic" sz="quarter" idx="13"/>
          </p:nvPr>
        </p:nvPicPr>
        <p:blipFill rotWithShape="1">
          <a:blip r:embed="rId2"/>
          <a:srcRect l="-1700" t="30877" r="-923" b="7619"/>
          <a:stretch/>
        </p:blipFill>
        <p:spPr>
          <a:xfrm>
            <a:off x="325077" y="294320"/>
            <a:ext cx="7807895" cy="6197919"/>
          </a:xfrm>
          <a:prstGeom prst="rect">
            <a:avLst/>
          </a:prstGeom>
        </p:spPr>
      </p:pic>
      <p:sp>
        <p:nvSpPr>
          <p:cNvPr id="136" name="Rectangle 11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B9D1D7D-E5C5-4B88-9F8B-1CAFA72D58F4}"/>
              </a:ext>
            </a:extLst>
          </p:cNvPr>
          <p:cNvSpPr>
            <a:spLocks noGrp="1"/>
          </p:cNvSpPr>
          <p:nvPr>
            <p:ph type="sldNum" sz="quarter" idx="15"/>
          </p:nvPr>
        </p:nvSpPr>
        <p:spPr>
          <a:xfrm>
            <a:off x="8610599" y="6492240"/>
            <a:ext cx="3126933" cy="365125"/>
          </a:xfrm>
        </p:spPr>
        <p:txBody>
          <a:bodyPr vert="horz" lIns="91440" tIns="45720" rIns="91440" bIns="45720" rtlCol="0" anchor="ctr">
            <a:normAutofit/>
          </a:bodyPr>
          <a:lstStyle/>
          <a:p>
            <a:pPr algn="r">
              <a:spcAft>
                <a:spcPts val="600"/>
              </a:spcAft>
              <a:defRPr/>
            </a:pPr>
            <a:fld id="{B67B645E-C5E5-4727-B977-D372A0AA71D9}" type="slidenum">
              <a:rPr lang="en-US">
                <a:solidFill>
                  <a:prstClr val="black">
                    <a:tint val="75000"/>
                  </a:prstClr>
                </a:solidFill>
                <a:latin typeface="Calibri" panose="020F0502020204030204"/>
              </a:rPr>
              <a:pPr algn="r">
                <a:spcAft>
                  <a:spcPts val="600"/>
                </a:spcAft>
                <a:defRPr/>
              </a:pPr>
              <a:t>15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6645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FBA2985-B501-4B88-A99E-484504B1C481}"/>
              </a:ext>
            </a:extLst>
          </p:cNvPr>
          <p:cNvSpPr>
            <a:spLocks noGrp="1"/>
          </p:cNvSpPr>
          <p:nvPr>
            <p:ph type="title"/>
          </p:nvPr>
        </p:nvSpPr>
        <p:spPr>
          <a:xfrm>
            <a:off x="492696" y="348984"/>
            <a:ext cx="6084367" cy="1325563"/>
          </a:xfrm>
        </p:spPr>
        <p:txBody>
          <a:bodyPr>
            <a:normAutofit/>
          </a:bodyPr>
          <a:lstStyle/>
          <a:p>
            <a:r>
              <a:rPr lang="en-US" b="1" dirty="0">
                <a:solidFill>
                  <a:schemeClr val="accent6">
                    <a:lumMod val="75000"/>
                  </a:schemeClr>
                </a:solidFill>
              </a:rPr>
              <a:t>WHAT IS PRACTICE-BASED COACHING?</a:t>
            </a:r>
          </a:p>
        </p:txBody>
      </p:sp>
      <p:sp>
        <p:nvSpPr>
          <p:cNvPr id="5" name="Rectangle 1">
            <a:extLst>
              <a:ext uri="{FF2B5EF4-FFF2-40B4-BE49-F238E27FC236}">
                <a16:creationId xmlns:a16="http://schemas.microsoft.com/office/drawing/2014/main" id="{FA03543E-09DC-4585-825E-32ACAC7AA1BD}"/>
              </a:ext>
            </a:extLst>
          </p:cNvPr>
          <p:cNvSpPr>
            <a:spLocks noGrp="1" noChangeArrowheads="1"/>
          </p:cNvSpPr>
          <p:nvPr>
            <p:ph idx="1"/>
          </p:nvPr>
        </p:nvSpPr>
        <p:spPr bwMode="auto">
          <a:xfrm>
            <a:off x="492696" y="1583570"/>
            <a:ext cx="5738865" cy="472754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lang="en-US" sz="1800" dirty="0"/>
              <a:t>PBC is a cyclical process for supporting the use of </a:t>
            </a:r>
            <a:r>
              <a:rPr lang="en-US" sz="1800" u="sng" dirty="0"/>
              <a:t>effective practices </a:t>
            </a:r>
            <a:r>
              <a:rPr lang="en-US" sz="1800" dirty="0"/>
              <a:t>that lead to positive outcomes for children and families. </a:t>
            </a:r>
          </a:p>
          <a:p>
            <a:pPr marL="0" marR="0" lvl="0" indent="0" defTabSz="914400" rtl="0" eaLnBrk="0" fontAlgn="base" latinLnBrk="0" hangingPunct="0">
              <a:spcBef>
                <a:spcPct val="0"/>
              </a:spcBef>
              <a:spcAft>
                <a:spcPts val="600"/>
              </a:spcAft>
              <a:buClrTx/>
              <a:buSzTx/>
              <a:buFontTx/>
              <a:buNone/>
              <a:tabLst/>
            </a:pPr>
            <a:r>
              <a:rPr lang="en-US" sz="1800" dirty="0"/>
              <a:t>The coaching cycle components are: </a:t>
            </a:r>
          </a:p>
          <a:p>
            <a:pPr marR="0" lvl="0" defTabSz="914400" rtl="0" eaLnBrk="0" fontAlgn="base" latinLnBrk="0" hangingPunct="0">
              <a:spcBef>
                <a:spcPct val="0"/>
              </a:spcBef>
              <a:spcAft>
                <a:spcPts val="600"/>
              </a:spcAft>
              <a:buClrTx/>
              <a:buSzTx/>
              <a:buFontTx/>
              <a:buAutoNum type="arabicPeriod"/>
              <a:tabLst/>
            </a:pPr>
            <a:r>
              <a:rPr lang="en-US" sz="1800" dirty="0"/>
              <a:t>Planning goals and action steps </a:t>
            </a:r>
          </a:p>
          <a:p>
            <a:pPr marR="0" lvl="0" defTabSz="914400" rtl="0" eaLnBrk="0" fontAlgn="base" latinLnBrk="0" hangingPunct="0">
              <a:spcBef>
                <a:spcPct val="0"/>
              </a:spcBef>
              <a:spcAft>
                <a:spcPts val="600"/>
              </a:spcAft>
              <a:buClrTx/>
              <a:buSzTx/>
              <a:buFontTx/>
              <a:buAutoNum type="arabicPeriod"/>
              <a:tabLst/>
            </a:pPr>
            <a:r>
              <a:rPr lang="en-US" sz="1800" dirty="0"/>
              <a:t>Engaging in focused observation </a:t>
            </a:r>
          </a:p>
          <a:p>
            <a:pPr marR="0" lvl="0" defTabSz="914400" rtl="0" eaLnBrk="0" fontAlgn="base" latinLnBrk="0" hangingPunct="0">
              <a:spcBef>
                <a:spcPct val="0"/>
              </a:spcBef>
              <a:spcAft>
                <a:spcPts val="600"/>
              </a:spcAft>
              <a:buClrTx/>
              <a:buSzTx/>
              <a:buFontTx/>
              <a:buAutoNum type="arabicPeriod"/>
              <a:tabLst/>
            </a:pPr>
            <a:r>
              <a:rPr lang="en-US" sz="1800" dirty="0"/>
              <a:t>Reflecting on and sharing feedback about teaching and home visiting practices.</a:t>
            </a:r>
          </a:p>
          <a:p>
            <a:pPr marL="0" marR="0" lvl="0" indent="0" defTabSz="914400" rtl="0" eaLnBrk="0" fontAlgn="base" latinLnBrk="0" hangingPunct="0">
              <a:spcBef>
                <a:spcPct val="0"/>
              </a:spcBef>
              <a:spcAft>
                <a:spcPts val="600"/>
              </a:spcAft>
              <a:buClrTx/>
              <a:buSzTx/>
              <a:buNone/>
              <a:tabLst/>
            </a:pPr>
            <a:endParaRPr lang="en-US" sz="1800" dirty="0"/>
          </a:p>
          <a:p>
            <a:pPr marL="0" marR="0" lvl="0" indent="0" defTabSz="914400" rtl="0" eaLnBrk="0" fontAlgn="base" latinLnBrk="0" hangingPunct="0">
              <a:spcBef>
                <a:spcPct val="0"/>
              </a:spcBef>
              <a:spcAft>
                <a:spcPts val="600"/>
              </a:spcAft>
              <a:buClrTx/>
              <a:buSzTx/>
              <a:buNone/>
              <a:tabLst/>
            </a:pPr>
            <a:r>
              <a:rPr lang="en-US" sz="1800" dirty="0"/>
              <a:t>PBC occurs within the context of a collaborative partnership. Each component in the cycle is designed to inform the actions taken by a coach or </a:t>
            </a:r>
            <a:r>
              <a:rPr lang="en-US" sz="1800" dirty="0" err="1"/>
              <a:t>coachee</a:t>
            </a:r>
            <a:r>
              <a:rPr lang="en-US" sz="1800" dirty="0"/>
              <a:t> during the subsequent component (or throughout the coaching process). The cyclical nature of PBC emphasizes that expectations and desired outcomes of coaching are regularly reviewed and updated. </a:t>
            </a:r>
            <a:endParaRPr kumimoji="0" lang="en-US" altLang="en-US" sz="1800" b="0" i="0" u="none" strike="noStrike" cap="none" normalizeH="0" baseline="0" dirty="0">
              <a:ln>
                <a:noFill/>
              </a:ln>
              <a:effectLst/>
              <a:latin typeface="Lato"/>
            </a:endParaRPr>
          </a:p>
        </p:txBody>
      </p:sp>
      <p:pic>
        <p:nvPicPr>
          <p:cNvPr id="12" name="Picture Placeholder 5">
            <a:extLst>
              <a:ext uri="{FF2B5EF4-FFF2-40B4-BE49-F238E27FC236}">
                <a16:creationId xmlns:a16="http://schemas.microsoft.com/office/drawing/2014/main" id="{AFEE25DC-44DE-4A8C-A089-C51B17776BFF}"/>
              </a:ext>
            </a:extLst>
          </p:cNvPr>
          <p:cNvPicPr>
            <a:picLocks noChangeAspect="1"/>
          </p:cNvPicPr>
          <p:nvPr/>
        </p:nvPicPr>
        <p:blipFill rotWithShape="1">
          <a:blip r:embed="rId3"/>
          <a:srcRect r="3" b="3"/>
          <a:stretch/>
        </p:blipFill>
        <p:spPr>
          <a:xfrm>
            <a:off x="6231561" y="807662"/>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Slide Number Placeholder 3">
            <a:extLst>
              <a:ext uri="{FF2B5EF4-FFF2-40B4-BE49-F238E27FC236}">
                <a16:creationId xmlns:a16="http://schemas.microsoft.com/office/drawing/2014/main" id="{8E0751CF-EF70-4C16-958E-2A83DB94727F}"/>
              </a:ext>
            </a:extLst>
          </p:cNvPr>
          <p:cNvSpPr>
            <a:spLocks noGrp="1"/>
          </p:cNvSpPr>
          <p:nvPr>
            <p:ph type="sldNum" sz="quarter" idx="12"/>
          </p:nvPr>
        </p:nvSpPr>
        <p:spPr>
          <a:xfrm>
            <a:off x="8610600" y="6356349"/>
            <a:ext cx="2743200" cy="365125"/>
          </a:xfrm>
        </p:spPr>
        <p:txBody>
          <a:bodyPr>
            <a:normAutofit/>
          </a:bodyPr>
          <a:lstStyle/>
          <a:p>
            <a:pPr>
              <a:spcAft>
                <a:spcPts val="600"/>
              </a:spcAft>
            </a:pPr>
            <a:fld id="{B67B645E-C5E5-4727-B977-D372A0AA71D9}" type="slidenum">
              <a:rPr lang="en-US" noProof="0"/>
              <a:pPr>
                <a:spcAft>
                  <a:spcPts val="600"/>
                </a:spcAft>
              </a:pPr>
              <a:t>2</a:t>
            </a:fld>
            <a:endParaRPr lang="en-US" noProof="0"/>
          </a:p>
        </p:txBody>
      </p:sp>
      <p:sp>
        <p:nvSpPr>
          <p:cNvPr id="26" name="Arc 2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Oval 2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41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812F34-68AC-4AE1-8FF6-29DA79899613}"/>
              </a:ext>
            </a:extLst>
          </p:cNvPr>
          <p:cNvSpPr>
            <a:spLocks noGrp="1"/>
          </p:cNvSpPr>
          <p:nvPr>
            <p:ph idx="1"/>
          </p:nvPr>
        </p:nvSpPr>
        <p:spPr/>
        <p:txBody>
          <a:bodyPr>
            <a:normAutofit fontScale="92500" lnSpcReduction="20000"/>
          </a:bodyPr>
          <a:lstStyle/>
          <a:p>
            <a:r>
              <a:rPr lang="en-US" sz="2000" dirty="0"/>
              <a:t>COMPONENT 1: SHARED GOALS AND ACTION PLANNING </a:t>
            </a:r>
          </a:p>
        </p:txBody>
      </p:sp>
      <p:sp>
        <p:nvSpPr>
          <p:cNvPr id="3" name="Content Placeholder 2">
            <a:extLst>
              <a:ext uri="{FF2B5EF4-FFF2-40B4-BE49-F238E27FC236}">
                <a16:creationId xmlns:a16="http://schemas.microsoft.com/office/drawing/2014/main" id="{90646D83-370F-4372-A5A5-2CB57FE1A39E}"/>
              </a:ext>
            </a:extLst>
          </p:cNvPr>
          <p:cNvSpPr>
            <a:spLocks noGrp="1"/>
          </p:cNvSpPr>
          <p:nvPr>
            <p:ph idx="14"/>
          </p:nvPr>
        </p:nvSpPr>
        <p:spPr/>
        <p:txBody>
          <a:bodyPr>
            <a:normAutofit fontScale="85000" lnSpcReduction="10000"/>
          </a:bodyPr>
          <a:lstStyle/>
          <a:p>
            <a:r>
              <a:rPr lang="en-US" dirty="0"/>
              <a:t>Assess needs. </a:t>
            </a:r>
          </a:p>
          <a:p>
            <a:r>
              <a:rPr lang="en-US" dirty="0"/>
              <a:t>Set goals for coaching. </a:t>
            </a:r>
          </a:p>
          <a:p>
            <a:r>
              <a:rPr lang="en-US" dirty="0"/>
              <a:t>Create an action plan to guide coaching. </a:t>
            </a:r>
          </a:p>
          <a:p>
            <a:r>
              <a:rPr lang="en-US" dirty="0"/>
              <a:t>Review and update goals and action plan throughout coaching partnership.</a:t>
            </a:r>
          </a:p>
        </p:txBody>
      </p:sp>
      <p:sp>
        <p:nvSpPr>
          <p:cNvPr id="4" name="Content Placeholder 3">
            <a:extLst>
              <a:ext uri="{FF2B5EF4-FFF2-40B4-BE49-F238E27FC236}">
                <a16:creationId xmlns:a16="http://schemas.microsoft.com/office/drawing/2014/main" id="{0781038B-4505-4B8D-BAB4-2FADA3EC2BD3}"/>
              </a:ext>
            </a:extLst>
          </p:cNvPr>
          <p:cNvSpPr>
            <a:spLocks noGrp="1"/>
          </p:cNvSpPr>
          <p:nvPr>
            <p:ph idx="17"/>
          </p:nvPr>
        </p:nvSpPr>
        <p:spPr/>
        <p:txBody>
          <a:bodyPr>
            <a:normAutofit/>
          </a:bodyPr>
          <a:lstStyle/>
          <a:p>
            <a:r>
              <a:rPr lang="en-US" sz="2000" dirty="0"/>
              <a:t>COMPONENT 2: FOCUSED OBSERVATIONS </a:t>
            </a:r>
          </a:p>
        </p:txBody>
      </p:sp>
      <p:sp>
        <p:nvSpPr>
          <p:cNvPr id="5" name="Content Placeholder 4">
            <a:extLst>
              <a:ext uri="{FF2B5EF4-FFF2-40B4-BE49-F238E27FC236}">
                <a16:creationId xmlns:a16="http://schemas.microsoft.com/office/drawing/2014/main" id="{23491D2A-406B-49B9-B99E-06D2297121B2}"/>
              </a:ext>
            </a:extLst>
          </p:cNvPr>
          <p:cNvSpPr>
            <a:spLocks noGrp="1"/>
          </p:cNvSpPr>
          <p:nvPr>
            <p:ph idx="15"/>
          </p:nvPr>
        </p:nvSpPr>
        <p:spPr/>
        <p:txBody>
          <a:bodyPr>
            <a:normAutofit fontScale="77500" lnSpcReduction="20000"/>
          </a:bodyPr>
          <a:lstStyle/>
          <a:p>
            <a:r>
              <a:rPr lang="en-US" dirty="0"/>
              <a:t>Gather information through observation. </a:t>
            </a:r>
          </a:p>
          <a:p>
            <a:r>
              <a:rPr lang="en-US" dirty="0"/>
              <a:t>Record information about the observation. </a:t>
            </a:r>
          </a:p>
          <a:p>
            <a:r>
              <a:rPr lang="en-US" dirty="0"/>
              <a:t>Use support strategies to learn more about the practice or to improve or refine effective practices (coach models or prompts).</a:t>
            </a:r>
          </a:p>
        </p:txBody>
      </p:sp>
      <p:sp>
        <p:nvSpPr>
          <p:cNvPr id="6" name="Content Placeholder 5">
            <a:extLst>
              <a:ext uri="{FF2B5EF4-FFF2-40B4-BE49-F238E27FC236}">
                <a16:creationId xmlns:a16="http://schemas.microsoft.com/office/drawing/2014/main" id="{5407EB51-EB00-4A9D-81CE-055AC13E2DD8}"/>
              </a:ext>
            </a:extLst>
          </p:cNvPr>
          <p:cNvSpPr>
            <a:spLocks noGrp="1"/>
          </p:cNvSpPr>
          <p:nvPr>
            <p:ph idx="18"/>
          </p:nvPr>
        </p:nvSpPr>
        <p:spPr/>
        <p:txBody>
          <a:bodyPr>
            <a:normAutofit fontScale="62500" lnSpcReduction="20000"/>
          </a:bodyPr>
          <a:lstStyle/>
          <a:p>
            <a:r>
              <a:rPr lang="en-US" dirty="0"/>
              <a:t>COMPONENT 3: REFLECTING ON AND SHARING FEEDBACK ABOUT TEACHING PRACTICES </a:t>
            </a:r>
          </a:p>
        </p:txBody>
      </p:sp>
      <p:sp>
        <p:nvSpPr>
          <p:cNvPr id="7" name="Content Placeholder 6">
            <a:extLst>
              <a:ext uri="{FF2B5EF4-FFF2-40B4-BE49-F238E27FC236}">
                <a16:creationId xmlns:a16="http://schemas.microsoft.com/office/drawing/2014/main" id="{708F01ED-B25F-4BC1-95B7-D306C8A75EA6}"/>
              </a:ext>
            </a:extLst>
          </p:cNvPr>
          <p:cNvSpPr>
            <a:spLocks noGrp="1"/>
          </p:cNvSpPr>
          <p:nvPr>
            <p:ph idx="16"/>
          </p:nvPr>
        </p:nvSpPr>
        <p:spPr/>
        <p:txBody>
          <a:bodyPr>
            <a:normAutofit fontScale="77500" lnSpcReduction="20000"/>
          </a:bodyPr>
          <a:lstStyle/>
          <a:p>
            <a:r>
              <a:rPr lang="en-US" dirty="0"/>
              <a:t>Discuss and reflect on observation and progress. </a:t>
            </a:r>
          </a:p>
          <a:p>
            <a:r>
              <a:rPr lang="en-US" dirty="0"/>
              <a:t>Share and consider feedback. </a:t>
            </a:r>
          </a:p>
          <a:p>
            <a:r>
              <a:rPr lang="en-US" dirty="0"/>
              <a:t>Use support strategies to learn more about the practice or to improve or refine effective practices (problem-solving conversations, creating materials, etc.).</a:t>
            </a:r>
          </a:p>
        </p:txBody>
      </p:sp>
      <p:sp>
        <p:nvSpPr>
          <p:cNvPr id="8" name="Title 7">
            <a:extLst>
              <a:ext uri="{FF2B5EF4-FFF2-40B4-BE49-F238E27FC236}">
                <a16:creationId xmlns:a16="http://schemas.microsoft.com/office/drawing/2014/main" id="{57F09B54-7C43-488B-9DB6-DDB4E741DEC0}"/>
              </a:ext>
            </a:extLst>
          </p:cNvPr>
          <p:cNvSpPr>
            <a:spLocks noGrp="1"/>
          </p:cNvSpPr>
          <p:nvPr>
            <p:ph type="title"/>
          </p:nvPr>
        </p:nvSpPr>
        <p:spPr>
          <a:xfrm>
            <a:off x="663102" y="209482"/>
            <a:ext cx="10515600" cy="1325563"/>
          </a:xfrm>
        </p:spPr>
        <p:txBody>
          <a:bodyPr/>
          <a:lstStyle/>
          <a:p>
            <a:r>
              <a:rPr lang="en-US" dirty="0"/>
              <a:t>PRACTICE-BASED COACHING COMPONENTS AT-A-GLANCE</a:t>
            </a:r>
          </a:p>
        </p:txBody>
      </p:sp>
      <p:sp>
        <p:nvSpPr>
          <p:cNvPr id="11" name="Rectangle 10">
            <a:extLst>
              <a:ext uri="{FF2B5EF4-FFF2-40B4-BE49-F238E27FC236}">
                <a16:creationId xmlns:a16="http://schemas.microsoft.com/office/drawing/2014/main" id="{DB5CA3C3-5059-4B3B-AB32-01B507645428}"/>
              </a:ext>
            </a:extLst>
          </p:cNvPr>
          <p:cNvSpPr/>
          <p:nvPr/>
        </p:nvSpPr>
        <p:spPr>
          <a:xfrm>
            <a:off x="10593421" y="6313251"/>
            <a:ext cx="1342417" cy="48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7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3"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6DB82AC-07CB-48BA-91F7-8E42CDBD91E1}"/>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WHY IS SHARED GOALS AND ACTION PLANNING IMPORTANT?</a:t>
            </a:r>
          </a:p>
        </p:txBody>
      </p:sp>
      <p:pic>
        <p:nvPicPr>
          <p:cNvPr id="6" name="Content Placeholder 5">
            <a:extLst>
              <a:ext uri="{FF2B5EF4-FFF2-40B4-BE49-F238E27FC236}">
                <a16:creationId xmlns:a16="http://schemas.microsoft.com/office/drawing/2014/main" id="{9FBB38AE-3822-41B3-8853-FBC95EF82F92}"/>
              </a:ext>
            </a:extLst>
          </p:cNvPr>
          <p:cNvPicPr>
            <a:picLocks noGrp="1" noChangeAspect="1"/>
          </p:cNvPicPr>
          <p:nvPr>
            <p:ph sz="half" idx="1"/>
          </p:nvPr>
        </p:nvPicPr>
        <p:blipFill rotWithShape="1">
          <a:blip r:embed="rId3"/>
          <a:srcRect l="11837" r="7116"/>
          <a:stretch/>
        </p:blipFill>
        <p:spPr>
          <a:xfrm>
            <a:off x="1119322" y="2154360"/>
            <a:ext cx="3753190" cy="3785773"/>
          </a:xfrm>
          <a:prstGeom prst="rect">
            <a:avLst/>
          </a:prstGeom>
        </p:spPr>
      </p:pic>
      <p:sp>
        <p:nvSpPr>
          <p:cNvPr id="4" name="Content Placeholder 3">
            <a:extLst>
              <a:ext uri="{FF2B5EF4-FFF2-40B4-BE49-F238E27FC236}">
                <a16:creationId xmlns:a16="http://schemas.microsoft.com/office/drawing/2014/main" id="{A3A76469-6BCE-46C2-96C5-473C83300831}"/>
              </a:ext>
            </a:extLst>
          </p:cNvPr>
          <p:cNvSpPr>
            <a:spLocks noGrp="1"/>
          </p:cNvSpPr>
          <p:nvPr>
            <p:ph sz="half" idx="2"/>
          </p:nvPr>
        </p:nvSpPr>
        <p:spPr>
          <a:xfrm>
            <a:off x="5038928" y="2301261"/>
            <a:ext cx="6512887" cy="4955767"/>
          </a:xfrm>
        </p:spPr>
        <p:txBody>
          <a:bodyPr vert="horz" lIns="91440" tIns="45720" rIns="91440" bIns="45720" rtlCol="0">
            <a:normAutofit/>
          </a:bodyPr>
          <a:lstStyle/>
          <a:p>
            <a:pPr marL="0" indent="0">
              <a:buNone/>
            </a:pPr>
            <a:r>
              <a:rPr lang="en-US" sz="1800" dirty="0"/>
              <a:t>Shared goals and action plans provide </a:t>
            </a:r>
            <a:r>
              <a:rPr lang="en-US" sz="1800" u="sng" dirty="0"/>
              <a:t>purpose and direction </a:t>
            </a:r>
            <a:r>
              <a:rPr lang="en-US" sz="1800" dirty="0"/>
              <a:t>for coaching. This is particularly important in PBC because it is focused on supporting </a:t>
            </a:r>
            <a:r>
              <a:rPr lang="en-US" sz="1800" dirty="0" err="1"/>
              <a:t>coachees’</a:t>
            </a:r>
            <a:r>
              <a:rPr lang="en-US" sz="1800" dirty="0"/>
              <a:t> implementation of effective practices. </a:t>
            </a:r>
          </a:p>
          <a:p>
            <a:pPr marL="0" indent="0">
              <a:buNone/>
            </a:pPr>
            <a:r>
              <a:rPr lang="en-US" sz="1800" dirty="0"/>
              <a:t>Specifying desired practices helps build a shared vision about quality teaching and learning practices that support child learning and achievement of school readiness outcomes. </a:t>
            </a:r>
          </a:p>
          <a:p>
            <a:pPr marL="0" indent="0">
              <a:buNone/>
            </a:pPr>
            <a:r>
              <a:rPr lang="en-US" sz="1800" dirty="0"/>
              <a:t>Goal setting is an action-oriented process that helps identify discrepancies between current and desired practices. </a:t>
            </a:r>
          </a:p>
          <a:p>
            <a:pPr marL="0" indent="0">
              <a:buNone/>
            </a:pPr>
            <a:r>
              <a:rPr lang="en-US" sz="1800" dirty="0"/>
              <a:t>Shared goals are important in PBC because they give the </a:t>
            </a:r>
            <a:r>
              <a:rPr lang="en-US" sz="1800" dirty="0" err="1"/>
              <a:t>coachee</a:t>
            </a:r>
            <a:r>
              <a:rPr lang="en-US" sz="1800" dirty="0"/>
              <a:t> and coach an explicit and common place to </a:t>
            </a:r>
            <a:r>
              <a:rPr lang="en-US" sz="1800" u="sng" dirty="0"/>
              <a:t>start</a:t>
            </a:r>
            <a:r>
              <a:rPr lang="en-US" sz="1800" dirty="0"/>
              <a:t> the coaching cycle, create shared expectations for practice outcomes, and identify the practices that are the focus of coaching. </a:t>
            </a:r>
          </a:p>
        </p:txBody>
      </p:sp>
      <p:sp>
        <p:nvSpPr>
          <p:cNvPr id="5" name="Slide Number Placeholder 4">
            <a:extLst>
              <a:ext uri="{FF2B5EF4-FFF2-40B4-BE49-F238E27FC236}">
                <a16:creationId xmlns:a16="http://schemas.microsoft.com/office/drawing/2014/main" id="{1A4D98AA-D7DA-4E9E-AA3F-092B5A211D46}"/>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B67B645E-C5E5-4727-B977-D372A0AA71D9}" type="slidenum">
              <a:rPr lang="en-US" sz="1000" smtClean="0">
                <a:solidFill>
                  <a:prstClr val="black">
                    <a:tint val="75000"/>
                  </a:prstClr>
                </a:solidFill>
                <a:latin typeface="Calibri" panose="020F0502020204030204"/>
              </a:rPr>
              <a:pPr>
                <a:spcAft>
                  <a:spcPts val="600"/>
                </a:spcAft>
                <a:defRPr/>
              </a:pPr>
              <a:t>4</a:t>
            </a:fld>
            <a:endParaRPr lang="en-US" sz="1000">
              <a:solidFill>
                <a:prstClr val="black">
                  <a:tint val="75000"/>
                </a:prstClr>
              </a:solidFill>
              <a:latin typeface="Calibri" panose="020F0502020204030204"/>
            </a:endParaRPr>
          </a:p>
        </p:txBody>
      </p:sp>
    </p:spTree>
    <p:extLst>
      <p:ext uri="{BB962C8B-B14F-4D97-AF65-F5344CB8AC3E}">
        <p14:creationId xmlns:p14="http://schemas.microsoft.com/office/powerpoint/2010/main" val="258634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0BCB891-9832-4714-8204-DDB5ADEC536C}"/>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WHAT IS FOCUSED OBSERVATION?</a:t>
            </a:r>
          </a:p>
        </p:txBody>
      </p:sp>
      <p:pic>
        <p:nvPicPr>
          <p:cNvPr id="6" name="Content Placeholder 5">
            <a:extLst>
              <a:ext uri="{FF2B5EF4-FFF2-40B4-BE49-F238E27FC236}">
                <a16:creationId xmlns:a16="http://schemas.microsoft.com/office/drawing/2014/main" id="{7C131E1F-0928-48B4-AC17-E2C79CD36911}"/>
              </a:ext>
            </a:extLst>
          </p:cNvPr>
          <p:cNvPicPr>
            <a:picLocks noGrp="1" noChangeAspect="1"/>
          </p:cNvPicPr>
          <p:nvPr>
            <p:ph sz="half" idx="1"/>
          </p:nvPr>
        </p:nvPicPr>
        <p:blipFill rotWithShape="1">
          <a:blip r:embed="rId3"/>
          <a:srcRect l="9480" t="-1426" r="2442" b="1430"/>
          <a:stretch/>
        </p:blipFill>
        <p:spPr>
          <a:xfrm>
            <a:off x="1456990" y="2177172"/>
            <a:ext cx="3743467" cy="3846291"/>
          </a:xfrm>
          <a:prstGeom prst="rect">
            <a:avLst/>
          </a:prstGeom>
        </p:spPr>
      </p:pic>
      <p:sp>
        <p:nvSpPr>
          <p:cNvPr id="4" name="Content Placeholder 3">
            <a:extLst>
              <a:ext uri="{FF2B5EF4-FFF2-40B4-BE49-F238E27FC236}">
                <a16:creationId xmlns:a16="http://schemas.microsoft.com/office/drawing/2014/main" id="{7AD975A8-6102-42E5-B1A2-D13621E5C8B2}"/>
              </a:ext>
            </a:extLst>
          </p:cNvPr>
          <p:cNvSpPr>
            <a:spLocks noGrp="1"/>
          </p:cNvSpPr>
          <p:nvPr>
            <p:ph sz="half" idx="2"/>
          </p:nvPr>
        </p:nvSpPr>
        <p:spPr>
          <a:xfrm>
            <a:off x="5295569" y="2494450"/>
            <a:ext cx="5471529" cy="3563159"/>
          </a:xfrm>
        </p:spPr>
        <p:txBody>
          <a:bodyPr vert="horz" lIns="91440" tIns="45720" rIns="91440" bIns="45720" rtlCol="0">
            <a:normAutofit/>
          </a:bodyPr>
          <a:lstStyle/>
          <a:p>
            <a:pPr marL="0"/>
            <a:r>
              <a:rPr lang="en-US" sz="2000" dirty="0"/>
              <a:t>Focused observation is a way of looking at </a:t>
            </a:r>
            <a:r>
              <a:rPr lang="en-US" sz="2000" dirty="0" err="1"/>
              <a:t>coachees</a:t>
            </a:r>
            <a:r>
              <a:rPr lang="en-US" sz="2000" dirty="0"/>
              <a:t>, learning environments, and practices in the context of the coaching partnership. It is the intentional and systematic way coaches and </a:t>
            </a:r>
            <a:r>
              <a:rPr lang="en-US" sz="2000" dirty="0" err="1"/>
              <a:t>coachees</a:t>
            </a:r>
            <a:r>
              <a:rPr lang="en-US" sz="2000" dirty="0"/>
              <a:t> gather and record information for use in reflection and feedback. </a:t>
            </a:r>
          </a:p>
          <a:p>
            <a:pPr marL="0"/>
            <a:r>
              <a:rPr lang="en-US" sz="2000" dirty="0"/>
              <a:t>A PBC observation is focused when it is guided by the </a:t>
            </a:r>
            <a:r>
              <a:rPr lang="en-US" sz="2000" u="sng" dirty="0"/>
              <a:t>action plan </a:t>
            </a:r>
            <a:r>
              <a:rPr lang="en-US" sz="2000" dirty="0"/>
              <a:t>and focused on the </a:t>
            </a:r>
            <a:r>
              <a:rPr lang="en-US" sz="2000" dirty="0" err="1"/>
              <a:t>coachee’s</a:t>
            </a:r>
            <a:r>
              <a:rPr lang="en-US" sz="2000" dirty="0"/>
              <a:t> goals. Coaches and </a:t>
            </a:r>
            <a:r>
              <a:rPr lang="en-US" sz="2000" dirty="0" err="1"/>
              <a:t>coachees</a:t>
            </a:r>
            <a:r>
              <a:rPr lang="en-US" sz="2000" dirty="0"/>
              <a:t> agree on the times when an observation will occur. Coaches then use these observations to prepare for the next stage of the coaching cycle: reflection and feedback. </a:t>
            </a:r>
          </a:p>
        </p:txBody>
      </p:sp>
      <p:sp>
        <p:nvSpPr>
          <p:cNvPr id="5" name="Slide Number Placeholder 4">
            <a:extLst>
              <a:ext uri="{FF2B5EF4-FFF2-40B4-BE49-F238E27FC236}">
                <a16:creationId xmlns:a16="http://schemas.microsoft.com/office/drawing/2014/main" id="{803D8A22-3827-4D7E-9608-5C7941F9C2AB}"/>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B67B645E-C5E5-4727-B977-D372A0AA71D9}" type="slidenum">
              <a:rPr lang="en-US" sz="1000">
                <a:solidFill>
                  <a:prstClr val="black">
                    <a:tint val="75000"/>
                  </a:prstClr>
                </a:solidFill>
                <a:latin typeface="Calibri" panose="020F0502020204030204"/>
              </a:rPr>
              <a:pPr>
                <a:spcAft>
                  <a:spcPts val="600"/>
                </a:spcAft>
                <a:defRPr/>
              </a:pPr>
              <a:t>5</a:t>
            </a:fld>
            <a:endParaRPr lang="en-US" sz="1000">
              <a:solidFill>
                <a:prstClr val="black">
                  <a:tint val="75000"/>
                </a:prstClr>
              </a:solidFill>
              <a:latin typeface="Calibri" panose="020F0502020204030204"/>
            </a:endParaRPr>
          </a:p>
        </p:txBody>
      </p:sp>
    </p:spTree>
    <p:extLst>
      <p:ext uri="{BB962C8B-B14F-4D97-AF65-F5344CB8AC3E}">
        <p14:creationId xmlns:p14="http://schemas.microsoft.com/office/powerpoint/2010/main" val="90689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28" name="Rectangle 27">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A34ADD-F9AA-467C-9E02-8040578B601B}"/>
              </a:ext>
            </a:extLst>
          </p:cNvPr>
          <p:cNvPicPr>
            <a:picLocks noChangeAspect="1"/>
          </p:cNvPicPr>
          <p:nvPr/>
        </p:nvPicPr>
        <p:blipFill rotWithShape="1">
          <a:blip r:embed="rId3"/>
          <a:srcRect l="-1061" t="3284" r="2291" b="11460"/>
          <a:stretch/>
        </p:blipFill>
        <p:spPr>
          <a:xfrm>
            <a:off x="995641" y="0"/>
            <a:ext cx="10279502" cy="6721297"/>
          </a:xfrm>
          <a:prstGeom prst="rect">
            <a:avLst/>
          </a:prstGeom>
        </p:spPr>
      </p:pic>
      <p:sp>
        <p:nvSpPr>
          <p:cNvPr id="2" name="Slide Number Placeholder 1">
            <a:extLst>
              <a:ext uri="{FF2B5EF4-FFF2-40B4-BE49-F238E27FC236}">
                <a16:creationId xmlns:a16="http://schemas.microsoft.com/office/drawing/2014/main" id="{D943FFB7-8B1C-49BB-BBEA-E626DE366FC5}"/>
              </a:ext>
            </a:extLst>
          </p:cNvPr>
          <p:cNvSpPr>
            <a:spLocks noGrp="1"/>
          </p:cNvSpPr>
          <p:nvPr>
            <p:ph type="sldNum" sz="quarter" idx="12"/>
          </p:nvPr>
        </p:nvSpPr>
        <p:spPr>
          <a:xfrm>
            <a:off x="8610600" y="6492240"/>
            <a:ext cx="2743200" cy="365125"/>
          </a:xfrm>
        </p:spPr>
        <p:txBody>
          <a:bodyPr>
            <a:normAutofit/>
          </a:bodyPr>
          <a:lstStyle/>
          <a:p>
            <a:pPr>
              <a:spcAft>
                <a:spcPts val="600"/>
              </a:spcAft>
            </a:pPr>
            <a:fld id="{B67B645E-C5E5-4727-B977-D372A0AA71D9}" type="slidenum">
              <a:rPr lang="en-US" noProof="0" smtClean="0"/>
              <a:pPr>
                <a:spcAft>
                  <a:spcPts val="600"/>
                </a:spcAft>
              </a:pPr>
              <a:t>6</a:t>
            </a:fld>
            <a:endParaRPr lang="en-US" noProof="0"/>
          </a:p>
        </p:txBody>
      </p:sp>
    </p:spTree>
    <p:extLst>
      <p:ext uri="{BB962C8B-B14F-4D97-AF65-F5344CB8AC3E}">
        <p14:creationId xmlns:p14="http://schemas.microsoft.com/office/powerpoint/2010/main" val="231138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12720C1-AB52-4A2E-9BF6-5DB7EC9AF72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WHAT IS REFLECTION AND FEEDBACK?</a:t>
            </a:r>
          </a:p>
        </p:txBody>
      </p:sp>
      <p:pic>
        <p:nvPicPr>
          <p:cNvPr id="6" name="Content Placeholder 5">
            <a:extLst>
              <a:ext uri="{FF2B5EF4-FFF2-40B4-BE49-F238E27FC236}">
                <a16:creationId xmlns:a16="http://schemas.microsoft.com/office/drawing/2014/main" id="{DB44E4D1-670E-4DDD-9AEA-0B250F0DDC55}"/>
              </a:ext>
            </a:extLst>
          </p:cNvPr>
          <p:cNvPicPr>
            <a:picLocks noGrp="1" noChangeAspect="1"/>
          </p:cNvPicPr>
          <p:nvPr>
            <p:ph sz="half" idx="1"/>
          </p:nvPr>
        </p:nvPicPr>
        <p:blipFill rotWithShape="1">
          <a:blip r:embed="rId3"/>
          <a:srcRect l="-310" r="2368" b="-2"/>
          <a:stretch/>
        </p:blipFill>
        <p:spPr>
          <a:xfrm>
            <a:off x="983073" y="2177172"/>
            <a:ext cx="4312393" cy="4348012"/>
          </a:xfrm>
          <a:prstGeom prst="rect">
            <a:avLst/>
          </a:prstGeom>
        </p:spPr>
      </p:pic>
      <p:sp>
        <p:nvSpPr>
          <p:cNvPr id="4" name="Content Placeholder 3">
            <a:extLst>
              <a:ext uri="{FF2B5EF4-FFF2-40B4-BE49-F238E27FC236}">
                <a16:creationId xmlns:a16="http://schemas.microsoft.com/office/drawing/2014/main" id="{1B5CA5BD-C211-49B4-AA76-9D9C94870548}"/>
              </a:ext>
            </a:extLst>
          </p:cNvPr>
          <p:cNvSpPr>
            <a:spLocks noGrp="1"/>
          </p:cNvSpPr>
          <p:nvPr>
            <p:ph sz="half" idx="2"/>
          </p:nvPr>
        </p:nvSpPr>
        <p:spPr>
          <a:xfrm>
            <a:off x="5295569" y="2494450"/>
            <a:ext cx="5471529" cy="3563159"/>
          </a:xfrm>
        </p:spPr>
        <p:txBody>
          <a:bodyPr vert="horz" lIns="91440" tIns="45720" rIns="91440" bIns="45720" rtlCol="0">
            <a:normAutofit/>
          </a:bodyPr>
          <a:lstStyle/>
          <a:p>
            <a:pPr marL="0"/>
            <a:r>
              <a:rPr lang="en-US" sz="2000"/>
              <a:t>Through reflection and feedback, changes in practice are considered, evaluated, and strengthened. In reflection and feedback, progress toward goals and action plan steps are discussed or considered, and new action steps or goals might be identified that become the focus of the next cycle of coaching. The coach guides a coachee’s reflection to encourage careful consideration of the implementation of new practices, the success of teaching efforts, and child responses to coachee implementation and early learning setting activities. </a:t>
            </a:r>
          </a:p>
        </p:txBody>
      </p:sp>
      <p:sp>
        <p:nvSpPr>
          <p:cNvPr id="5" name="Slide Number Placeholder 4">
            <a:extLst>
              <a:ext uri="{FF2B5EF4-FFF2-40B4-BE49-F238E27FC236}">
                <a16:creationId xmlns:a16="http://schemas.microsoft.com/office/drawing/2014/main" id="{9B69603C-72D9-436E-BBB3-51FCEF028143}"/>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B67B645E-C5E5-4727-B977-D372A0AA71D9}" type="slidenum">
              <a:rPr lang="en-US" sz="1000">
                <a:solidFill>
                  <a:prstClr val="black">
                    <a:tint val="75000"/>
                  </a:prstClr>
                </a:solidFill>
                <a:latin typeface="Calibri" panose="020F0502020204030204"/>
              </a:rPr>
              <a:pPr>
                <a:spcAft>
                  <a:spcPts val="600"/>
                </a:spcAft>
                <a:defRPr/>
              </a:pPr>
              <a:t>7</a:t>
            </a:fld>
            <a:endParaRPr lang="en-US" sz="1000">
              <a:solidFill>
                <a:prstClr val="black">
                  <a:tint val="75000"/>
                </a:prstClr>
              </a:solidFill>
              <a:latin typeface="Calibri" panose="020F0502020204030204"/>
            </a:endParaRPr>
          </a:p>
        </p:txBody>
      </p:sp>
    </p:spTree>
    <p:extLst>
      <p:ext uri="{BB962C8B-B14F-4D97-AF65-F5344CB8AC3E}">
        <p14:creationId xmlns:p14="http://schemas.microsoft.com/office/powerpoint/2010/main" val="414496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7377F0C-31B6-41E5-9034-E06FE27EB8F1}"/>
              </a:ext>
            </a:extLst>
          </p:cNvPr>
          <p:cNvSpPr>
            <a:spLocks noGrp="1"/>
          </p:cNvSpPr>
          <p:nvPr>
            <p:ph type="ctrTitle"/>
          </p:nvPr>
        </p:nvSpPr>
        <p:spPr>
          <a:xfrm>
            <a:off x="418600" y="1069081"/>
            <a:ext cx="5334930" cy="3004145"/>
          </a:xfrm>
        </p:spPr>
        <p:txBody>
          <a:bodyPr vert="horz" lIns="91440" tIns="45720" rIns="91440" bIns="45720" rtlCol="0" anchor="b">
            <a:normAutofit/>
          </a:bodyPr>
          <a:lstStyle/>
          <a:p>
            <a:pPr algn="ctr"/>
            <a:r>
              <a:rPr lang="en-US" sz="6000" dirty="0">
                <a:solidFill>
                  <a:schemeClr val="tx1"/>
                </a:solidFill>
              </a:rPr>
              <a:t>Coaching Contract</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Placeholder 5">
            <a:extLst>
              <a:ext uri="{FF2B5EF4-FFF2-40B4-BE49-F238E27FC236}">
                <a16:creationId xmlns:a16="http://schemas.microsoft.com/office/drawing/2014/main" id="{605B9E50-965B-4395-819C-1901F354D933}"/>
              </a:ext>
            </a:extLst>
          </p:cNvPr>
          <p:cNvPicPr>
            <a:picLocks noGrp="1" noChangeAspect="1"/>
          </p:cNvPicPr>
          <p:nvPr>
            <p:ph type="pic" sz="quarter" idx="13"/>
          </p:nvPr>
        </p:nvPicPr>
        <p:blipFill rotWithShape="1">
          <a:blip r:embed="rId3"/>
          <a:srcRect t="-1" r="-2" b="-2511"/>
          <a:stretch/>
        </p:blipFill>
        <p:spPr>
          <a:xfrm>
            <a:off x="6825752" y="591010"/>
            <a:ext cx="4294026" cy="52873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Slide Number Placeholder 1">
            <a:extLst>
              <a:ext uri="{FF2B5EF4-FFF2-40B4-BE49-F238E27FC236}">
                <a16:creationId xmlns:a16="http://schemas.microsoft.com/office/drawing/2014/main" id="{A9C459A3-C56A-424A-9F8E-9B19E2C600B9}"/>
              </a:ext>
            </a:extLst>
          </p:cNvPr>
          <p:cNvSpPr>
            <a:spLocks noGrp="1"/>
          </p:cNvSpPr>
          <p:nvPr>
            <p:ph type="sldNum" sz="quarter" idx="15"/>
          </p:nvPr>
        </p:nvSpPr>
        <p:spPr>
          <a:xfrm>
            <a:off x="530529" y="6356350"/>
            <a:ext cx="1054989" cy="365125"/>
          </a:xfrm>
        </p:spPr>
        <p:txBody>
          <a:bodyPr vert="horz" lIns="91440" tIns="45720" rIns="91440" bIns="45720" rtlCol="0" anchor="ctr">
            <a:normAutofit/>
          </a:bodyPr>
          <a:lstStyle/>
          <a:p>
            <a:pPr algn="l">
              <a:spcAft>
                <a:spcPts val="600"/>
              </a:spcAft>
              <a:defRPr/>
            </a:pPr>
            <a:fld id="{B67B645E-C5E5-4727-B977-D372A0AA71D9}" type="slidenum">
              <a:rPr lang="en-US" smtClean="0">
                <a:solidFill>
                  <a:prstClr val="black">
                    <a:tint val="75000"/>
                  </a:prstClr>
                </a:solidFill>
                <a:latin typeface="Calibri" panose="020F0502020204030204"/>
              </a:rPr>
              <a:pPr algn="l">
                <a:spcAft>
                  <a:spcPts val="600"/>
                </a:spcAft>
                <a:defRPr/>
              </a:pPr>
              <a:t>8</a:t>
            </a:fld>
            <a:endParaRPr lang="en-US">
              <a:solidFill>
                <a:prstClr val="black">
                  <a:tint val="75000"/>
                </a:prstClr>
              </a:solidFill>
              <a:latin typeface="Calibri" panose="020F0502020204030204"/>
            </a:endParaRPr>
          </a:p>
        </p:txBody>
      </p:sp>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2674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01352-315C-4757-8E13-4152DB99C1A9}"/>
              </a:ext>
            </a:extLst>
          </p:cNvPr>
          <p:cNvSpPr>
            <a:spLocks noGrp="1"/>
          </p:cNvSpPr>
          <p:nvPr>
            <p:ph type="title"/>
          </p:nvPr>
        </p:nvSpPr>
        <p:spPr>
          <a:xfrm>
            <a:off x="838200" y="365125"/>
            <a:ext cx="5558489" cy="1325563"/>
          </a:xfrm>
        </p:spPr>
        <p:txBody>
          <a:bodyPr>
            <a:normAutofit/>
          </a:bodyPr>
          <a:lstStyle/>
          <a:p>
            <a:r>
              <a:rPr lang="en-US" sz="4100" b="1">
                <a:effectLst/>
                <a:latin typeface="Calibri" panose="020F0502020204030204" pitchFamily="34" charset="0"/>
                <a:ea typeface="Calibri" panose="020F0502020204030204" pitchFamily="34" charset="0"/>
                <a:cs typeface="Times New Roman" panose="02020603050405020304" pitchFamily="18" charset="0"/>
              </a:rPr>
              <a:t>I, as the Coach, agree to:</a:t>
            </a:r>
            <a:br>
              <a:rPr lang="en-US" sz="4100">
                <a:effectLst/>
                <a:latin typeface="Calibri" panose="020F0502020204030204" pitchFamily="34" charset="0"/>
                <a:ea typeface="Calibri" panose="020F0502020204030204" pitchFamily="34" charset="0"/>
                <a:cs typeface="Times New Roman" panose="02020603050405020304" pitchFamily="18" charset="0"/>
              </a:rPr>
            </a:br>
            <a:endParaRPr lang="en-US" sz="4100"/>
          </a:p>
        </p:txBody>
      </p:sp>
      <p:sp>
        <p:nvSpPr>
          <p:cNvPr id="31" name="Freeform: Shape 3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150DE32-4719-42B8-B0A4-F959D78A9718}"/>
              </a:ext>
            </a:extLst>
          </p:cNvPr>
          <p:cNvSpPr>
            <a:spLocks noGrp="1"/>
          </p:cNvSpPr>
          <p:nvPr>
            <p:ph idx="1"/>
          </p:nvPr>
        </p:nvSpPr>
        <p:spPr>
          <a:xfrm>
            <a:off x="642025" y="1201649"/>
            <a:ext cx="6056221" cy="5386550"/>
          </a:xfrm>
        </p:spPr>
        <p:txBody>
          <a:bodyPr>
            <a:normAutofit/>
          </a:bodyPr>
          <a:lstStyle/>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____Support the teacher to assess his or her needs in effective instructional practices.</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____ Develop an individual plan with the teacher that includes related to improving school readiness outcomes for all children. The plan will include steps for achieving goals and the coach’s and teacher’s responsibilities related to each step.</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____ Schedule, plan, and facilitate onsite visits and coaching sessions.</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____ Provide support in forms of sharing resources, providing models of effective practices, observing the teacher’s current practices, and supportive and constructive feedback.</a:t>
            </a:r>
          </a:p>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____ Remain supportive rather than evaluative and maintain, however possible, a separation between coaching and performance evaluation. </a:t>
            </a:r>
          </a:p>
          <a:p>
            <a:endParaRPr lang="en-US" sz="1500" dirty="0"/>
          </a:p>
        </p:txBody>
      </p:sp>
      <p:sp>
        <p:nvSpPr>
          <p:cNvPr id="33" name="Oval 3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Block Arc 3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9" name="Straight Connector 3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D46A233D-8BEF-408B-ABDA-4AA6C39D6CA8}"/>
              </a:ext>
            </a:extLst>
          </p:cNvPr>
          <p:cNvSpPr>
            <a:spLocks noGrp="1"/>
          </p:cNvSpPr>
          <p:nvPr>
            <p:ph type="sldNum" sz="quarter" idx="12"/>
          </p:nvPr>
        </p:nvSpPr>
        <p:spPr>
          <a:xfrm>
            <a:off x="9780104" y="6356350"/>
            <a:ext cx="1573696" cy="365125"/>
          </a:xfrm>
        </p:spPr>
        <p:txBody>
          <a:bodyPr>
            <a:normAutofit/>
          </a:bodyPr>
          <a:lstStyle/>
          <a:p>
            <a:pPr>
              <a:spcAft>
                <a:spcPts val="600"/>
              </a:spcAft>
            </a:pPr>
            <a:fld id="{B67B645E-C5E5-4727-B977-D372A0AA71D9}" type="slidenum">
              <a:rPr lang="en-US" noProof="0" smtClean="0"/>
              <a:pPr>
                <a:spcAft>
                  <a:spcPts val="600"/>
                </a:spcAft>
              </a:pPr>
              <a:t>9</a:t>
            </a:fld>
            <a:endParaRPr lang="en-US" noProof="0"/>
          </a:p>
        </p:txBody>
      </p:sp>
      <p:sp>
        <p:nvSpPr>
          <p:cNvPr id="43" name="Arc 4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277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247F30-5811-40C0-99EC-CF53200590B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846</TotalTime>
  <Words>1059</Words>
  <Application>Microsoft Office PowerPoint</Application>
  <PresentationFormat>Widescreen</PresentationFormat>
  <Paragraphs>77</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Lato</vt:lpstr>
      <vt:lpstr>Office Theme</vt:lpstr>
      <vt:lpstr>Practice based coaching model</vt:lpstr>
      <vt:lpstr>WHAT IS PRACTICE-BASED COACHING?</vt:lpstr>
      <vt:lpstr>PRACTICE-BASED COACHING COMPONENTS AT-A-GLANCE</vt:lpstr>
      <vt:lpstr>WHY IS SHARED GOALS AND ACTION PLANNING IMPORTANT?</vt:lpstr>
      <vt:lpstr>WHAT IS FOCUSED OBSERVATION?</vt:lpstr>
      <vt:lpstr>PowerPoint Presentation</vt:lpstr>
      <vt:lpstr>WHAT IS REFLECTION AND FEEDBACK?</vt:lpstr>
      <vt:lpstr>Coaching Contract</vt:lpstr>
      <vt:lpstr>I, as the Coach, agree to: </vt:lpstr>
      <vt:lpstr>I, as Teacher, agree to:</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based coaching model</dc:title>
  <dc:creator>Karen Cortez</dc:creator>
  <cp:lastModifiedBy>Karen Cortez</cp:lastModifiedBy>
  <cp:revision>3</cp:revision>
  <dcterms:created xsi:type="dcterms:W3CDTF">2020-08-20T02:46:50Z</dcterms:created>
  <dcterms:modified xsi:type="dcterms:W3CDTF">2020-08-20T16:52:55Z</dcterms:modified>
</cp:coreProperties>
</file>